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sldIdLst>
    <p:sldId id="256" r:id="rId2"/>
    <p:sldId id="257" r:id="rId3"/>
    <p:sldId id="258" r:id="rId4"/>
  </p:sldIdLst>
  <p:sldSz cx="9601200" cy="12801600" type="A3"/>
  <p:notesSz cx="6858000" cy="9144000"/>
  <p:defaultTextStyle>
    <a:defPPr>
      <a:defRPr lang="it-IT"/>
    </a:defPPr>
    <a:lvl1pPr marL="0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5"/>
  </p:normalViewPr>
  <p:slideViewPr>
    <p:cSldViewPr snapToGrid="0" snapToObjects="1">
      <p:cViewPr varScale="1">
        <p:scale>
          <a:sx n="44" d="100"/>
          <a:sy n="44" d="100"/>
        </p:scale>
        <p:origin x="-2392" y="-11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27/02/18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‹n.›</a:t>
            </a:fld>
            <a:endParaRPr lang="en-US" dirty="0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0"/>
          <a:stretch/>
        </p:blipFill>
        <p:spPr>
          <a:xfrm>
            <a:off x="0" y="1"/>
            <a:ext cx="9601200" cy="11567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546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75A6-BB38-6840-8F7D-9BCEE30BE1BC}" type="datetimeFigureOut">
              <a:rPr lang="it-IT" smtClean="0"/>
              <a:t>27/02/18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9583-99DC-6941-ACFF-20E44F73B2B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2881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75A6-BB38-6840-8F7D-9BCEE30BE1BC}" type="datetimeFigureOut">
              <a:rPr lang="it-IT" smtClean="0"/>
              <a:t>27/02/18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9583-99DC-6941-ACFF-20E44F73B2B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775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0084" y="5578660"/>
            <a:ext cx="8281035" cy="4235902"/>
          </a:xfrm>
        </p:spPr>
        <p:txBody>
          <a:bodyPr/>
          <a:lstStyle>
            <a:lvl1pPr marL="0" indent="0" algn="ctr">
              <a:buNone/>
              <a:defRPr sz="2326"/>
            </a:lvl1pPr>
            <a:lvl2pPr marL="443112" indent="0" algn="ctr">
              <a:buNone/>
              <a:defRPr sz="1938"/>
            </a:lvl2pPr>
            <a:lvl3pPr marL="886223" indent="0" algn="ctr">
              <a:buNone/>
              <a:defRPr sz="1745"/>
            </a:lvl3pPr>
            <a:lvl4pPr marL="1329333" indent="0" algn="ctr">
              <a:buNone/>
              <a:defRPr sz="1551"/>
            </a:lvl4pPr>
            <a:lvl5pPr marL="1772445" indent="0" algn="ctr">
              <a:buNone/>
              <a:defRPr sz="1551"/>
            </a:lvl5pPr>
            <a:lvl6pPr marL="2215555" indent="0" algn="ctr">
              <a:buNone/>
              <a:defRPr sz="1551"/>
            </a:lvl6pPr>
            <a:lvl7pPr marL="2658667" indent="0" algn="ctr">
              <a:buNone/>
              <a:defRPr sz="1551"/>
            </a:lvl7pPr>
            <a:lvl8pPr marL="3101777" indent="0" algn="ctr">
              <a:buNone/>
              <a:defRPr sz="1551"/>
            </a:lvl8pPr>
            <a:lvl9pPr marL="3544889" indent="0" algn="ctr">
              <a:buNone/>
              <a:defRPr sz="1551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660084" y="2357916"/>
            <a:ext cx="8281035" cy="2474384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pic>
        <p:nvPicPr>
          <p:cNvPr id="2" name="Immagin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0"/>
          <a:stretch/>
        </p:blipFill>
        <p:spPr>
          <a:xfrm>
            <a:off x="0" y="1"/>
            <a:ext cx="9601200" cy="115675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75A6-BB38-6840-8F7D-9BCEE30BE1BC}" type="datetimeFigureOut">
              <a:rPr lang="it-IT" smtClean="0"/>
              <a:t>27/02/18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9583-99DC-6941-ACFF-20E44F73B2B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007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75A6-BB38-6840-8F7D-9BCEE30BE1BC}" type="datetimeFigureOut">
              <a:rPr lang="it-IT" smtClean="0"/>
              <a:t>27/02/18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9583-99DC-6941-ACFF-20E44F73B2B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344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75A6-BB38-6840-8F7D-9BCEE30BE1BC}" type="datetimeFigureOut">
              <a:rPr lang="it-IT" smtClean="0"/>
              <a:t>27/02/18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9583-99DC-6941-ACFF-20E44F73B2B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74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75A6-BB38-6840-8F7D-9BCEE30BE1BC}" type="datetimeFigureOut">
              <a:rPr lang="it-IT" smtClean="0"/>
              <a:t>27/02/18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9583-99DC-6941-ACFF-20E44F73B2B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2908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75A6-BB38-6840-8F7D-9BCEE30BE1BC}" type="datetimeFigureOut">
              <a:rPr lang="it-IT" smtClean="0"/>
              <a:t>27/02/18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9583-99DC-6941-ACFF-20E44F73B2B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2586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75A6-BB38-6840-8F7D-9BCEE30BE1BC}" type="datetimeFigureOut">
              <a:rPr lang="it-IT" smtClean="0"/>
              <a:t>27/02/18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9583-99DC-6941-ACFF-20E44F73B2B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069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75A6-BB38-6840-8F7D-9BCEE30BE1BC}" type="datetimeFigureOut">
              <a:rPr lang="it-IT" smtClean="0"/>
              <a:t>27/02/18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9583-99DC-6941-ACFF-20E44F73B2B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203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75A6-BB38-6840-8F7D-9BCEE30BE1BC}" type="datetimeFigureOut">
              <a:rPr lang="it-IT" smtClean="0"/>
              <a:t>27/02/18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9583-99DC-6941-ACFF-20E44F73B2B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8495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E75A6-BB38-6840-8F7D-9BCEE30BE1BC}" type="datetimeFigureOut">
              <a:rPr lang="it-IT" smtClean="0"/>
              <a:t>27/02/18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F9583-99DC-6941-ACFF-20E44F73B2B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9903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73" r:id="rId12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daniele.maffeis@unibs.it" TargetMode="External"/><Relationship Id="rId3" Type="http://schemas.openxmlformats.org/officeDocument/2006/relationships/hyperlink" Target="mailto:luisa.pascucci@unibs.i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901463" y="10871513"/>
            <a:ext cx="6330461" cy="57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108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24212" y="2147555"/>
            <a:ext cx="8576837" cy="4031873"/>
          </a:xfrm>
          <a:prstGeom prst="rect">
            <a:avLst/>
          </a:prstGeom>
          <a:noFill/>
          <a:ln w="41275" cap="rnd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Convegno di </a:t>
            </a:r>
            <a:r>
              <a:rPr lang="it-IT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</a:t>
            </a:r>
            <a:endParaRPr lang="it-IT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“Il contratto come programma di flussi finanziari. Dagli </a:t>
            </a:r>
            <a:r>
              <a:rPr lang="it-IT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swap</a:t>
            </a:r>
            <a:r>
              <a:rPr lang="it-IT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ai </a:t>
            </a:r>
            <a:r>
              <a:rPr lang="it-IT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PRIIPs</a:t>
            </a:r>
            <a:r>
              <a:rPr lang="it-IT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/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27 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aprile </a:t>
            </a:r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b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ore 9.00 – 18.30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Aula Magna </a:t>
            </a:r>
            <a:b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Via 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San Faustino n. </a:t>
            </a:r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74/b, Brescia</a:t>
            </a:r>
            <a:endParaRPr lang="it-IT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76463" y="6740900"/>
            <a:ext cx="927233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/>
              <a:t>Direzione scientifica</a:t>
            </a:r>
            <a:r>
              <a:rPr lang="it-IT" sz="2000" dirty="0"/>
              <a:t>: Prof. Avv. Daniele Maffeis, Ordinario di Diritto Privato nell’Università degli Studi di Brescia, Dipartimento di Economia e Management; sede di lavoro: </a:t>
            </a:r>
            <a:r>
              <a:rPr lang="it-IT" sz="2000" dirty="0" err="1" smtClean="0"/>
              <a:t>C.da</a:t>
            </a:r>
            <a:r>
              <a:rPr lang="it-IT" sz="2000" dirty="0" smtClean="0"/>
              <a:t> S. </a:t>
            </a:r>
            <a:r>
              <a:rPr lang="it-IT" sz="2000" dirty="0"/>
              <a:t>Chiara, 50 - 25122 Brescia; Telefono: 030-2988552</a:t>
            </a:r>
            <a:r>
              <a:rPr lang="it-IT" sz="2000" dirty="0" smtClean="0"/>
              <a:t>;</a:t>
            </a:r>
            <a:br>
              <a:rPr lang="it-IT" sz="2000" dirty="0" smtClean="0"/>
            </a:br>
            <a:r>
              <a:rPr lang="it-IT" sz="2000" dirty="0" smtClean="0"/>
              <a:t>e-mail</a:t>
            </a:r>
            <a:r>
              <a:rPr lang="it-IT" sz="2000" dirty="0"/>
              <a:t>: </a:t>
            </a:r>
            <a:r>
              <a:rPr lang="it-IT" sz="2000" dirty="0" smtClean="0">
                <a:hlinkClick r:id="rId2"/>
              </a:rPr>
              <a:t>daniele.maffeis@unibs.it</a:t>
            </a:r>
            <a:endParaRPr lang="it-IT" sz="2000" dirty="0" smtClean="0"/>
          </a:p>
          <a:p>
            <a:pPr algn="just"/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b="1" dirty="0" smtClean="0"/>
              <a:t>Organizzazione</a:t>
            </a:r>
            <a:r>
              <a:rPr lang="it-IT" sz="2000" dirty="0"/>
              <a:t>: Dott.ssa Luisa Pascucci, Ricercatore a tempo determinato (Senior) nell’Università degli Studi di Brescia, Dipartimento di Economia e Management; sede di lavoro:  </a:t>
            </a:r>
            <a:r>
              <a:rPr lang="it-IT" sz="2000" dirty="0" err="1"/>
              <a:t>C.da</a:t>
            </a:r>
            <a:r>
              <a:rPr lang="it-IT" sz="2000" dirty="0"/>
              <a:t> S. Chiara, 50 </a:t>
            </a:r>
            <a:r>
              <a:rPr lang="it-IT" sz="2000" dirty="0" smtClean="0"/>
              <a:t>- </a:t>
            </a:r>
            <a:r>
              <a:rPr lang="it-IT" sz="2000" dirty="0"/>
              <a:t>25122 Brescia; Telefono: 030-2988552</a:t>
            </a:r>
            <a:r>
              <a:rPr lang="it-IT" sz="2000" dirty="0" smtClean="0"/>
              <a:t>;</a:t>
            </a:r>
            <a:br>
              <a:rPr lang="it-IT" sz="2000" dirty="0" smtClean="0"/>
            </a:br>
            <a:r>
              <a:rPr lang="it-IT" sz="2000" dirty="0" smtClean="0"/>
              <a:t>e-mail</a:t>
            </a:r>
            <a:r>
              <a:rPr lang="it-IT" sz="2000" dirty="0"/>
              <a:t>: </a:t>
            </a:r>
            <a:r>
              <a:rPr lang="it-IT" sz="2000" dirty="0" smtClean="0">
                <a:hlinkClick r:id="rId3"/>
              </a:rPr>
              <a:t>luisa.pascucci@unibs.it</a:t>
            </a:r>
            <a:endParaRPr lang="it-IT" sz="2000" dirty="0" smtClean="0"/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Evento in collaborazione con AIGA Brescia - Associazione Italiana Giovani Avvocati - ed in fase di accreditamento presso l’Ordine degli Avvocati di Brescia nell’ambito della formazione </a:t>
            </a:r>
            <a:r>
              <a:rPr lang="it-IT" sz="2000" dirty="0" smtClean="0"/>
              <a:t>continua. </a:t>
            </a:r>
            <a:r>
              <a:rPr lang="it-IT" sz="2000" dirty="0" smtClean="0"/>
              <a:t>(</a:t>
            </a:r>
            <a:r>
              <a:rPr lang="it-IT" sz="2000" dirty="0"/>
              <a:t>SOLO PER GLI AVVOCATI: </a:t>
            </a:r>
            <a:r>
              <a:rPr lang="it-IT" sz="2000" dirty="0" smtClean="0"/>
              <a:t>stante il </a:t>
            </a:r>
            <a:r>
              <a:rPr lang="it-IT" sz="2000" dirty="0"/>
              <a:t>numero limitato di posti riservati </a:t>
            </a:r>
            <a:r>
              <a:rPr lang="it-IT" sz="2000"/>
              <a:t>agli </a:t>
            </a:r>
            <a:r>
              <a:rPr lang="it-IT" sz="2000" smtClean="0"/>
              <a:t>avvocati, </a:t>
            </a:r>
            <a:r>
              <a:rPr lang="it-IT" sz="2000" dirty="0"/>
              <a:t>è necessaria l’iscrizione obbligatoria  in via telematica sul portale SFERA).</a:t>
            </a:r>
          </a:p>
          <a:p>
            <a:pPr algn="just"/>
            <a:endParaRPr lang="it-IT" sz="2000" b="1" dirty="0" smtClean="0"/>
          </a:p>
          <a:p>
            <a:pPr algn="just"/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82572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901463" y="10871513"/>
            <a:ext cx="6330461" cy="57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108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69393" y="1682333"/>
            <a:ext cx="8862531" cy="1569660"/>
          </a:xfrm>
          <a:prstGeom prst="rect">
            <a:avLst/>
          </a:prstGeom>
          <a:noFill/>
          <a:ln w="41275" cap="rnd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Convegno di </a:t>
            </a:r>
            <a:r>
              <a:rPr lang="it-IT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</a:t>
            </a:r>
            <a:endParaRPr lang="it-IT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“Il contratto come programma di flussi finanziari. Dagli </a:t>
            </a:r>
            <a:r>
              <a:rPr lang="it-IT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swap</a:t>
            </a:r>
            <a:r>
              <a:rPr lang="it-IT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ai </a:t>
            </a:r>
            <a:r>
              <a:rPr lang="it-IT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PRIIPs</a:t>
            </a:r>
            <a:r>
              <a:rPr lang="it-IT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48274" y="4050494"/>
            <a:ext cx="8883650" cy="7663636"/>
          </a:xfrm>
          <a:prstGeom prst="rect">
            <a:avLst/>
          </a:prstGeom>
          <a:noFill/>
          <a:ln w="57150" cap="rnd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PROGRAMMA</a:t>
            </a:r>
            <a:br>
              <a:rPr lang="it-IT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cap="small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Sessione </a:t>
            </a:r>
            <a:r>
              <a:rPr lang="it-IT" sz="2000" b="1" cap="sm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antimeridiana</a:t>
            </a:r>
            <a:r>
              <a:rPr lang="it-IT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9.00 - </a:t>
            </a:r>
            <a:r>
              <a:rPr lang="it-IT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13.00</a:t>
            </a:r>
          </a:p>
          <a:p>
            <a:pPr algn="ctr"/>
            <a:endParaRPr lang="it-IT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Presiede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Prof. Avv. Gregorio </a:t>
            </a:r>
            <a:r>
              <a:rPr lang="it-IT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Gitti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Ordinario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di Diritto 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civile, Università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degli Studi di 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Milano</a:t>
            </a:r>
            <a:endParaRPr lang="it-IT" sz="1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it-IT" sz="180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it-IT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Intervengono:</a:t>
            </a:r>
            <a:r>
              <a:rPr lang="it-IT" sz="180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Prof. Avv. </a:t>
            </a:r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Carlo Angelici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Ordinario di Diritto commerciale nell’Università degli Studi di Roma “La Sapienza” </a:t>
            </a:r>
          </a:p>
          <a:p>
            <a:pPr algn="ctr"/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“Alla ricerca del derivato</a:t>
            </a:r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Prof. Avv. Francesco </a:t>
            </a:r>
            <a:r>
              <a:rPr lang="it-IT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Denozza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, Ordinario a r.  di Diritto commerciale </a:t>
            </a:r>
          </a:p>
          <a:p>
            <a:pPr algn="ctr"/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"La protezione dell'investitore </a:t>
            </a:r>
            <a:r>
              <a:rPr lang="it-IT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retail</a:t>
            </a:r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: un problema di </a:t>
            </a:r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behavioral</a:t>
            </a:r>
            <a:r>
              <a:rPr lang="it-IT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law and </a:t>
            </a:r>
            <a:r>
              <a:rPr lang="it-IT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economics</a:t>
            </a:r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?”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it-IT" sz="1800" cap="all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Dott. Aldo Angelo </a:t>
            </a:r>
            <a:r>
              <a:rPr lang="it-IT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Dolmetta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Consigliere della Corte di Cassazione</a:t>
            </a:r>
          </a:p>
          <a:p>
            <a:pPr algn="ctr"/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it-IT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Interest</a:t>
            </a:r>
            <a:r>
              <a:rPr lang="it-IT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 rate swap</a:t>
            </a:r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 e «interesse del cliente»”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Prof. Alberto </a:t>
            </a:r>
            <a:r>
              <a:rPr lang="it-IT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Lupoi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, Associato confermato di diritto bancario e del mercato finanziario nell’Università degli Studi di Padova</a:t>
            </a:r>
          </a:p>
          <a:p>
            <a:pPr algn="ctr"/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“Dall’informazione letterale all’informazione numerica”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Prof. Avv. Daniele Maffeis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Ordinario di Diritto Privato nell’Università degli Studi di Brescia</a:t>
            </a:r>
          </a:p>
          <a:p>
            <a:pPr algn="ctr"/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“I flussi probabili e le decisioni «con cognizione di causa</a:t>
            </a:r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»”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795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901463" y="10871513"/>
            <a:ext cx="6330461" cy="570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108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69393" y="2003560"/>
            <a:ext cx="8576837" cy="1569660"/>
          </a:xfrm>
          <a:prstGeom prst="rect">
            <a:avLst/>
          </a:prstGeom>
          <a:noFill/>
          <a:ln w="41275" cap="rnd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Convegno di </a:t>
            </a:r>
            <a:r>
              <a:rPr lang="it-IT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</a:t>
            </a:r>
            <a:endParaRPr lang="it-IT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“Il contratto come programma di flussi finanziari. Dagli </a:t>
            </a:r>
            <a:r>
              <a:rPr lang="it-IT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swap</a:t>
            </a:r>
            <a:r>
              <a:rPr lang="it-IT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ai </a:t>
            </a:r>
            <a:r>
              <a:rPr lang="it-IT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PRIIPs</a:t>
            </a:r>
            <a:r>
              <a:rPr lang="it-IT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01478" y="4038057"/>
            <a:ext cx="8883650" cy="7848302"/>
          </a:xfrm>
          <a:prstGeom prst="rect">
            <a:avLst/>
          </a:prstGeom>
          <a:noFill/>
          <a:ln w="57150" cap="rnd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PROGRAMMA</a:t>
            </a:r>
          </a:p>
          <a:p>
            <a:pPr algn="ctr"/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2000" b="1" cap="sm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Sessione pomeridiana</a:t>
            </a:r>
            <a:r>
              <a:rPr lang="it-IT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ore 14.30 - 18.30</a:t>
            </a:r>
          </a:p>
          <a:p>
            <a:pPr algn="ctr"/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Presiede: </a:t>
            </a:r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Prof. Avv. Giorgio De Nova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, Emerito nell’Università degli Studi di Milano </a:t>
            </a:r>
          </a:p>
          <a:p>
            <a:pPr algn="ctr"/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it-IT" sz="1800" i="1" dirty="0">
                <a:latin typeface="Arial" panose="020B0604020202020204" pitchFamily="34" charset="0"/>
                <a:cs typeface="Arial" panose="020B0604020202020204" pitchFamily="34" charset="0"/>
              </a:rPr>
              <a:t>Intervengono</a:t>
            </a:r>
            <a:r>
              <a:rPr lang="it-IT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it-IT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it-IT" sz="18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Prof. Gennaro Olivieri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, Emerito nella Libera Università Internazionale degli Studi Sociali "Guido </a:t>
            </a:r>
            <a:r>
              <a:rPr lang="it-IT" sz="1800" dirty="0" err="1">
                <a:latin typeface="Arial" panose="020B0604020202020204" pitchFamily="34" charset="0"/>
                <a:cs typeface="Arial" panose="020B0604020202020204" pitchFamily="34" charset="0"/>
              </a:rPr>
              <a:t>Carli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</a:p>
          <a:p>
            <a:pPr algn="ctr"/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 “Qual è e com’è inteso, comunemente, il significato di probabilità”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Dott</a:t>
            </a:r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. Luca Giordano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Senior Economist | Research Department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it-IT" sz="1800" dirty="0" err="1">
                <a:latin typeface="Arial" panose="020B0604020202020204" pitchFamily="34" charset="0"/>
                <a:cs typeface="Arial" panose="020B0604020202020204" pitchFamily="34" charset="0"/>
              </a:rPr>
              <a:t>Consob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it-IT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Il KID dei prodotti di investimento </a:t>
            </a:r>
            <a:r>
              <a:rPr lang="it-IT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it-IT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-assemblati. </a:t>
            </a:r>
            <a:r>
              <a:rPr lang="it-IT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Predittività</a:t>
            </a:r>
            <a:r>
              <a:rPr lang="it-IT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 e affidabilità</a:t>
            </a:r>
            <a:r>
              <a:rPr lang="it-IT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it-IT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it-IT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difficile percorso della trasparenza informativa</a:t>
            </a:r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Dott</a:t>
            </a:r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. Antonio Rossetti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, Dirigente Banca d’Italia</a:t>
            </a:r>
          </a:p>
          <a:p>
            <a:pPr algn="ctr"/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it-IT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Le decisioni finanziarie in condizioni di incertezza. Informazioni che </a:t>
            </a:r>
            <a:r>
              <a:rPr lang="it-IT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non</a:t>
            </a:r>
            <a:br>
              <a:rPr lang="it-IT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si </a:t>
            </a:r>
            <a:r>
              <a:rPr lang="it-IT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sanno utilizzare e assenza di informazioni</a:t>
            </a:r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Dott. Roberto Marcelli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, Presidente</a:t>
            </a:r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dell'associazione nazionale dei CTU in materia bancaria e finanziaria (</a:t>
            </a:r>
            <a:r>
              <a:rPr lang="it-IT" sz="1800" dirty="0" err="1">
                <a:latin typeface="Arial" panose="020B0604020202020204" pitchFamily="34" charset="0"/>
                <a:cs typeface="Arial" panose="020B0604020202020204" pitchFamily="34" charset="0"/>
              </a:rPr>
              <a:t>AssoCTU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“Informazioni oggettive e informazioni a contenuto soggettivo: </a:t>
            </a:r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una </a:t>
            </a:r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labile ma fondamentale distinzione”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Conclude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Prof. Avv. Giorgio De Nova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, Emerito nell’Università degli Studi di 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Milano</a:t>
            </a:r>
            <a:r>
              <a:rPr lang="it-IT" sz="1800" cap="small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593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</TotalTime>
  <Words>80</Words>
  <Application>Microsoft Macintosh PowerPoint</Application>
  <PresentationFormat>Formato A3 (297x420 mm)</PresentationFormat>
  <Paragraphs>57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Luisa Pascucci</cp:lastModifiedBy>
  <cp:revision>24</cp:revision>
  <dcterms:created xsi:type="dcterms:W3CDTF">2017-06-05T13:04:14Z</dcterms:created>
  <dcterms:modified xsi:type="dcterms:W3CDTF">2018-02-27T10:39:49Z</dcterms:modified>
</cp:coreProperties>
</file>